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2"/>
    <p:sldId id="259" r:id="rId3"/>
    <p:sldId id="261" r:id="rId4"/>
    <p:sldId id="262" r:id="rId5"/>
    <p:sldId id="263" r:id="rId6"/>
    <p:sldId id="264" r:id="rId7"/>
    <p:sldId id="265" r:id="rId8"/>
    <p:sldId id="266" r:id="rId9"/>
    <p:sldId id="26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15CF7-7D12-4C1D-9E29-139B234500DB}" type="datetimeFigureOut">
              <a:rPr lang="en-IN" smtClean="0"/>
              <a:t>15-11-2023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4DE0-6AF2-460C-BD28-1FDF011AE0D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15CF7-7D12-4C1D-9E29-139B234500DB}" type="datetimeFigureOut">
              <a:rPr lang="en-IN" smtClean="0"/>
              <a:t>15-11-2023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4DE0-6AF2-460C-BD28-1FDF011AE0D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15CF7-7D12-4C1D-9E29-139B234500DB}" type="datetimeFigureOut">
              <a:rPr lang="en-IN" smtClean="0"/>
              <a:t>15-11-2023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4DE0-6AF2-460C-BD28-1FDF011AE0D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15CF7-7D12-4C1D-9E29-139B234500DB}" type="datetimeFigureOut">
              <a:rPr lang="en-IN" smtClean="0"/>
              <a:t>15-11-2023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4DE0-6AF2-460C-BD28-1FDF011AE0D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15CF7-7D12-4C1D-9E29-139B234500DB}" type="datetimeFigureOut">
              <a:rPr lang="en-IN" smtClean="0"/>
              <a:t>15-11-2023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4DE0-6AF2-460C-BD28-1FDF011AE0D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15CF7-7D12-4C1D-9E29-139B234500DB}" type="datetimeFigureOut">
              <a:rPr lang="en-IN" smtClean="0"/>
              <a:t>15-11-2023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4DE0-6AF2-460C-BD28-1FDF011AE0D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15CF7-7D12-4C1D-9E29-139B234500DB}" type="datetimeFigureOut">
              <a:rPr lang="en-IN" smtClean="0"/>
              <a:t>15-11-2023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4DE0-6AF2-460C-BD28-1FDF011AE0D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15CF7-7D12-4C1D-9E29-139B234500DB}" type="datetimeFigureOut">
              <a:rPr lang="en-IN" smtClean="0"/>
              <a:t>15-11-2023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4DE0-6AF2-460C-BD28-1FDF011AE0D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15CF7-7D12-4C1D-9E29-139B234500DB}" type="datetimeFigureOut">
              <a:rPr lang="en-IN" smtClean="0"/>
              <a:t>15-11-2023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4DE0-6AF2-460C-BD28-1FDF011AE0D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15CF7-7D12-4C1D-9E29-139B234500DB}" type="datetimeFigureOut">
              <a:rPr lang="en-IN" smtClean="0"/>
              <a:t>15-11-2023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4DE0-6AF2-460C-BD28-1FDF011AE0D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15CF7-7D12-4C1D-9E29-139B234500DB}" type="datetimeFigureOut">
              <a:rPr lang="en-IN" smtClean="0"/>
              <a:t>15-11-2023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4DE0-6AF2-460C-BD28-1FDF011AE0D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15CF7-7D12-4C1D-9E29-139B234500DB}" type="datetimeFigureOut">
              <a:rPr lang="en-IN" smtClean="0"/>
              <a:t>15-11-2023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94DE0-6AF2-460C-BD28-1FDF011AE0DC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8253" y="2659328"/>
            <a:ext cx="71676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Nandita Anand Waghchoure</a:t>
            </a:r>
          </a:p>
          <a:p>
            <a:r>
              <a:rPr lang="en-US" sz="2800" b="1" dirty="0"/>
              <a:t>Completed Bachelor of Computer Engineering from Anantrao Pawar College of Engineering and Research, Pune ,2023</a:t>
            </a:r>
            <a:endParaRPr lang="en-IN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44379"/>
            <a:ext cx="105107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End-To-End Data Engineering Project using Azure Technology</a:t>
            </a:r>
            <a:endParaRPr lang="en-IN" sz="60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3" y="2756185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387" y="1"/>
            <a:ext cx="10472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 – Architecture </a:t>
            </a:r>
            <a:endParaRPr lang="en-IN" sz="4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7324" y="2693402"/>
            <a:ext cx="1852714" cy="12332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989" y="4006349"/>
            <a:ext cx="2781696" cy="12127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8787" y="922480"/>
            <a:ext cx="1944303" cy="15629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13051" t="15194" r="14308" b="4570"/>
          <a:stretch>
            <a:fillRect/>
          </a:stretch>
        </p:blipFill>
        <p:spPr>
          <a:xfrm>
            <a:off x="331755" y="2291848"/>
            <a:ext cx="2223436" cy="17145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650" y="5245234"/>
            <a:ext cx="1058779" cy="924560"/>
          </a:xfrm>
          <a:prstGeom prst="rect">
            <a:avLst/>
          </a:prstGeom>
        </p:spPr>
      </p:pic>
      <p:pic>
        <p:nvPicPr>
          <p:cNvPr id="1026" name="Picture 2" descr="What is Medallion Architecture and How Can You Use It in Fabric? | by Rui  Carvalho | Sep, 2023 | Data Engineer Things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9" t="24210" r="23118" b="26616"/>
          <a:stretch>
            <a:fillRect/>
          </a:stretch>
        </p:blipFill>
        <p:spPr bwMode="auto">
          <a:xfrm>
            <a:off x="3616769" y="2098308"/>
            <a:ext cx="4093068" cy="1908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Connector 25"/>
          <p:cNvCxnSpPr>
            <a:cxnSpLocks/>
          </p:cNvCxnSpPr>
          <p:nvPr/>
        </p:nvCxnSpPr>
        <p:spPr>
          <a:xfrm>
            <a:off x="1530417" y="3716322"/>
            <a:ext cx="0" cy="1499202"/>
          </a:xfrm>
          <a:prstGeom prst="line">
            <a:avLst/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</p:cNvCxnSpPr>
          <p:nvPr/>
        </p:nvCxnSpPr>
        <p:spPr>
          <a:xfrm flipH="1">
            <a:off x="1992429" y="2999671"/>
            <a:ext cx="1492717" cy="0"/>
          </a:xfrm>
          <a:prstGeom prst="line">
            <a:avLst/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7784511" y="3052328"/>
            <a:ext cx="1041133" cy="0"/>
          </a:xfrm>
          <a:prstGeom prst="line">
            <a:avLst/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</p:cNvCxnSpPr>
          <p:nvPr/>
        </p:nvCxnSpPr>
        <p:spPr>
          <a:xfrm flipH="1">
            <a:off x="10135402" y="3146282"/>
            <a:ext cx="789272" cy="0"/>
          </a:xfrm>
          <a:prstGeom prst="line">
            <a:avLst/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Arrow: Down 35"/>
          <p:cNvSpPr/>
          <p:nvPr/>
        </p:nvSpPr>
        <p:spPr>
          <a:xfrm>
            <a:off x="4543523" y="1571708"/>
            <a:ext cx="279133" cy="5266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34" name="Picture 10" descr="Getting Started with Microsoft Power BI | by Eniola Ogunmona | Mediu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1351" y="2730783"/>
            <a:ext cx="1063392" cy="83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C8C770-1037-9B25-A2D1-BF5AAB7AC264}"/>
              </a:ext>
            </a:extLst>
          </p:cNvPr>
          <p:cNvSpPr txBox="1"/>
          <p:nvPr/>
        </p:nvSpPr>
        <p:spPr>
          <a:xfrm>
            <a:off x="1963553" y="5384348"/>
            <a:ext cx="16747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On-prem SQL server DB</a:t>
            </a:r>
            <a:endParaRPr lang="en-IN" sz="20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251A9E-D861-C9DF-AF5C-006C9B50E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05" y="1155031"/>
            <a:ext cx="9581424" cy="53718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2ABD52-CEF5-1A9A-A3B2-405C01388B85}"/>
              </a:ext>
            </a:extLst>
          </p:cNvPr>
          <p:cNvSpPr txBox="1"/>
          <p:nvPr/>
        </p:nvSpPr>
        <p:spPr>
          <a:xfrm>
            <a:off x="413885" y="206010"/>
            <a:ext cx="9971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Azure Services I have used in Project</a:t>
            </a:r>
            <a:endParaRPr lang="en-IN" sz="4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456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5796C0-461B-C3A2-9ECC-E3A9D0EF2E53}"/>
              </a:ext>
            </a:extLst>
          </p:cNvPr>
          <p:cNvSpPr txBox="1"/>
          <p:nvPr/>
        </p:nvSpPr>
        <p:spPr>
          <a:xfrm>
            <a:off x="0" y="163629"/>
            <a:ext cx="120508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cases I have performed on On-prem SQL server DB</a:t>
            </a:r>
            <a:endParaRPr lang="en-IN" sz="4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85EB01-1F37-6A9C-800F-10CA27837958}"/>
              </a:ext>
            </a:extLst>
          </p:cNvPr>
          <p:cNvSpPr txBox="1"/>
          <p:nvPr/>
        </p:nvSpPr>
        <p:spPr>
          <a:xfrm>
            <a:off x="288757" y="1992429"/>
            <a:ext cx="11194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Case 1</a:t>
            </a:r>
            <a:r>
              <a:rPr lang="en-US" dirty="0"/>
              <a:t>: on prem SQL server dB’s date column is in format of date as well as time, </a:t>
            </a:r>
            <a:r>
              <a:rPr lang="en-US" b="1" dirty="0">
                <a:highlight>
                  <a:srgbClr val="FFFF00"/>
                </a:highlight>
              </a:rPr>
              <a:t>Level 1 transformation </a:t>
            </a:r>
            <a:r>
              <a:rPr lang="en-US" dirty="0"/>
              <a:t>will transform that column into only Date format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3E69EA-E9BF-03E5-4144-D41126C5A5E9}"/>
              </a:ext>
            </a:extLst>
          </p:cNvPr>
          <p:cNvSpPr txBox="1"/>
          <p:nvPr/>
        </p:nvSpPr>
        <p:spPr>
          <a:xfrm>
            <a:off x="288756" y="2792128"/>
            <a:ext cx="11502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Case 2</a:t>
            </a:r>
            <a:r>
              <a:rPr lang="en-US" dirty="0"/>
              <a:t>: on prem SQL server dB columns which are having  its table-name as 2 words e.g. AddressID, </a:t>
            </a:r>
            <a:r>
              <a:rPr lang="en-US" b="1" dirty="0">
                <a:highlight>
                  <a:srgbClr val="FFFF00"/>
                </a:highlight>
              </a:rPr>
              <a:t>Level 2 transformation  </a:t>
            </a:r>
            <a:r>
              <a:rPr lang="en-US" dirty="0"/>
              <a:t>will convert those table-names , which will separate 2 words with underscore e.g. Address_ID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81A22B-8CD6-D661-36C3-D12B6CA1E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813" y="3591827"/>
            <a:ext cx="6805061" cy="341954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6153341-5856-13CA-2ED2-C2F540CE3DC1}"/>
              </a:ext>
            </a:extLst>
          </p:cNvPr>
          <p:cNvSpPr/>
          <p:nvPr/>
        </p:nvSpPr>
        <p:spPr>
          <a:xfrm>
            <a:off x="118706" y="4219241"/>
            <a:ext cx="1804733" cy="126090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highlight>
                  <a:srgbClr val="FFFF00"/>
                </a:highlight>
              </a:rPr>
              <a:t>DB before performing transformation</a:t>
            </a:r>
            <a:endParaRPr lang="en-IN" dirty="0">
              <a:highlight>
                <a:srgbClr val="FFFF00"/>
              </a:highlight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06E7F7-713C-F092-31D2-8E7B42EA09CA}"/>
              </a:ext>
            </a:extLst>
          </p:cNvPr>
          <p:cNvCxnSpPr/>
          <p:nvPr/>
        </p:nvCxnSpPr>
        <p:spPr>
          <a:xfrm>
            <a:off x="1923439" y="4827720"/>
            <a:ext cx="7026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C42D44E-8902-E4C6-3B70-5E2EC10E13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51" t="15194" r="14308" b="4570"/>
          <a:stretch>
            <a:fillRect/>
          </a:stretch>
        </p:blipFill>
        <p:spPr>
          <a:xfrm>
            <a:off x="10127390" y="3921007"/>
            <a:ext cx="1430955" cy="14271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35D316-85A0-E9B2-0E64-45F7AEEFAC06}"/>
              </a:ext>
            </a:extLst>
          </p:cNvPr>
          <p:cNvCxnSpPr/>
          <p:nvPr/>
        </p:nvCxnSpPr>
        <p:spPr>
          <a:xfrm>
            <a:off x="9524196" y="4734021"/>
            <a:ext cx="7026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8FD0954-1043-5C27-51C7-31DD3C846E9D}"/>
              </a:ext>
            </a:extLst>
          </p:cNvPr>
          <p:cNvSpPr/>
          <p:nvPr/>
        </p:nvSpPr>
        <p:spPr>
          <a:xfrm>
            <a:off x="9882746" y="5124712"/>
            <a:ext cx="1920242" cy="126090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highlight>
                  <a:srgbClr val="FFFF00"/>
                </a:highlight>
              </a:rPr>
              <a:t>DB connected to Azure Data Factory</a:t>
            </a:r>
            <a:endParaRPr lang="en-IN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5173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D6AC82-98CE-1940-DDFC-0F5CDDFEC79D}"/>
              </a:ext>
            </a:extLst>
          </p:cNvPr>
          <p:cNvSpPr txBox="1"/>
          <p:nvPr/>
        </p:nvSpPr>
        <p:spPr>
          <a:xfrm>
            <a:off x="683394" y="336884"/>
            <a:ext cx="8643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House transformation </a:t>
            </a:r>
            <a:endParaRPr lang="en-IN" sz="4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What is Medallion Architecture and How Can You Use It in Fabric? | by Rui  Carvalho | Sep, 2023 | Data Engineer Things">
            <a:extLst>
              <a:ext uri="{FF2B5EF4-FFF2-40B4-BE49-F238E27FC236}">
                <a16:creationId xmlns:a16="http://schemas.microsoft.com/office/drawing/2014/main" id="{CD1F9DE3-DD49-E2F6-120B-5A845AADD2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9" t="24210" r="23118" b="26616"/>
          <a:stretch>
            <a:fillRect/>
          </a:stretch>
        </p:blipFill>
        <p:spPr bwMode="auto">
          <a:xfrm>
            <a:off x="8233646" y="4734389"/>
            <a:ext cx="3448175" cy="1908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3F92F5-D72D-0C5E-0A32-FF1ECA08CA34}"/>
              </a:ext>
            </a:extLst>
          </p:cNvPr>
          <p:cNvSpPr txBox="1"/>
          <p:nvPr/>
        </p:nvSpPr>
        <p:spPr>
          <a:xfrm>
            <a:off x="442762" y="2492943"/>
            <a:ext cx="5226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Bronze Layer </a:t>
            </a:r>
            <a:r>
              <a:rPr lang="en-US" sz="2400" dirty="0"/>
              <a:t>: Stores the </a:t>
            </a:r>
            <a:r>
              <a:rPr lang="en-US" sz="2400" dirty="0">
                <a:highlight>
                  <a:srgbClr val="FFFF00"/>
                </a:highlight>
              </a:rPr>
              <a:t>Exact</a:t>
            </a:r>
            <a:r>
              <a:rPr lang="en-US" sz="2400" dirty="0"/>
              <a:t> copy of on prem SQL server DB</a:t>
            </a:r>
            <a:endParaRPr lang="en-IN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E4ADA6-5608-FB85-A9F9-3BDF4BF50D71}"/>
              </a:ext>
            </a:extLst>
          </p:cNvPr>
          <p:cNvSpPr txBox="1"/>
          <p:nvPr/>
        </p:nvSpPr>
        <p:spPr>
          <a:xfrm>
            <a:off x="442762" y="3429000"/>
            <a:ext cx="52265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Silver Layer </a:t>
            </a:r>
            <a:r>
              <a:rPr lang="en-US" sz="2400" dirty="0"/>
              <a:t>: Stores the </a:t>
            </a:r>
            <a:r>
              <a:rPr lang="en-US" sz="2400" dirty="0">
                <a:highlight>
                  <a:srgbClr val="FFFF00"/>
                </a:highlight>
              </a:rPr>
              <a:t>Level 1 transformation </a:t>
            </a:r>
            <a:r>
              <a:rPr lang="en-US" sz="2400" dirty="0"/>
              <a:t>copy of on-prem SQL server DB</a:t>
            </a:r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332523-9DEC-77E3-9818-B202765D7386}"/>
              </a:ext>
            </a:extLst>
          </p:cNvPr>
          <p:cNvSpPr txBox="1"/>
          <p:nvPr/>
        </p:nvSpPr>
        <p:spPr>
          <a:xfrm>
            <a:off x="442762" y="4734389"/>
            <a:ext cx="52265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Gold Layer </a:t>
            </a:r>
            <a:r>
              <a:rPr lang="en-US" sz="2400" dirty="0"/>
              <a:t>: Stores the </a:t>
            </a:r>
            <a:r>
              <a:rPr lang="en-US" sz="2400" dirty="0">
                <a:highlight>
                  <a:srgbClr val="FFFF00"/>
                </a:highlight>
              </a:rPr>
              <a:t>Level 2 transformation </a:t>
            </a:r>
            <a:r>
              <a:rPr lang="en-US" sz="2400" dirty="0"/>
              <a:t>copy of on prem SQL server DB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835A6C-B505-464F-6CCB-114B539E8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011" y="2714324"/>
            <a:ext cx="1944303" cy="156290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75B30A-5588-6D6D-44FB-6DD7CCB78CEC}"/>
              </a:ext>
            </a:extLst>
          </p:cNvPr>
          <p:cNvSpPr/>
          <p:nvPr/>
        </p:nvSpPr>
        <p:spPr>
          <a:xfrm>
            <a:off x="8985581" y="650716"/>
            <a:ext cx="1804733" cy="126090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highlight>
                  <a:srgbClr val="FFFF00"/>
                </a:highlight>
              </a:rPr>
              <a:t>DB Stored in Storage account</a:t>
            </a:r>
            <a:endParaRPr lang="en-IN" dirty="0">
              <a:highlight>
                <a:srgbClr val="FFFF00"/>
              </a:highlight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BA33F8-87FB-0220-065D-EB3488534D01}"/>
              </a:ext>
            </a:extLst>
          </p:cNvPr>
          <p:cNvCxnSpPr>
            <a:cxnSpLocks/>
          </p:cNvCxnSpPr>
          <p:nvPr/>
        </p:nvCxnSpPr>
        <p:spPr>
          <a:xfrm>
            <a:off x="9854656" y="2017142"/>
            <a:ext cx="0" cy="6971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034B2FF-1926-0239-526A-1CFF4EC8CE8B}"/>
              </a:ext>
            </a:extLst>
          </p:cNvPr>
          <p:cNvCxnSpPr>
            <a:cxnSpLocks/>
          </p:cNvCxnSpPr>
          <p:nvPr/>
        </p:nvCxnSpPr>
        <p:spPr>
          <a:xfrm>
            <a:off x="9957732" y="4037207"/>
            <a:ext cx="0" cy="6971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539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D99F64-CADD-3AC3-8771-CC6E18FBFEA5}"/>
              </a:ext>
            </a:extLst>
          </p:cNvPr>
          <p:cNvSpPr txBox="1"/>
          <p:nvPr/>
        </p:nvSpPr>
        <p:spPr>
          <a:xfrm>
            <a:off x="250256" y="385011"/>
            <a:ext cx="10433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Modified the DB- Level 1 transformation</a:t>
            </a:r>
            <a:endParaRPr lang="en-IN" sz="4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F991A0-5C16-4085-9450-675288C67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3" y="1470368"/>
            <a:ext cx="11954577" cy="50722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B86274-7023-B8A5-5CBD-E343EB07F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164" y="315337"/>
            <a:ext cx="970544" cy="71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98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27E225-A03B-44CB-DA3A-00FA55479E32}"/>
              </a:ext>
            </a:extLst>
          </p:cNvPr>
          <p:cNvSpPr txBox="1"/>
          <p:nvPr/>
        </p:nvSpPr>
        <p:spPr>
          <a:xfrm>
            <a:off x="250256" y="385011"/>
            <a:ext cx="10433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Modified the DB- Level 2 transformation</a:t>
            </a:r>
            <a:endParaRPr lang="en-IN" sz="4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372704-7F04-4505-E113-1D3C8DCB1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58" y="1376411"/>
            <a:ext cx="10828422" cy="52938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7922D7-5A70-5BCE-9139-8D616520E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0408" y="442200"/>
            <a:ext cx="970544" cy="71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50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99E887-F3F2-A3D3-A37A-6153C84C8847}"/>
              </a:ext>
            </a:extLst>
          </p:cNvPr>
          <p:cNvSpPr txBox="1"/>
          <p:nvPr/>
        </p:nvSpPr>
        <p:spPr>
          <a:xfrm>
            <a:off x="308008" y="288758"/>
            <a:ext cx="105877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Loading of transformed Data into Azure Synapsis Analytics </a:t>
            </a:r>
            <a:endParaRPr lang="en-IN" sz="4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A48326-233F-F89E-8AF8-462268F0A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51" y="2812381"/>
            <a:ext cx="1852714" cy="12332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AEA443-FCD3-87D3-FCE0-C8A840A6D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705" y="1953927"/>
            <a:ext cx="8582527" cy="45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903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1710"/>
            <a:ext cx="12111355" cy="587629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" y="0"/>
            <a:ext cx="8959048" cy="837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 of Transformed data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213</Words>
  <Application>Microsoft Office PowerPoint</Application>
  <PresentationFormat>Widescreen</PresentationFormat>
  <Paragraphs>20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Nandita Waghchoure</dc:creator>
  <cp:lastModifiedBy>Nandita Waghchoure</cp:lastModifiedBy>
  <cp:revision>11</cp:revision>
  <dcterms:created xsi:type="dcterms:W3CDTF">2023-11-08T17:44:00Z</dcterms:created>
  <dcterms:modified xsi:type="dcterms:W3CDTF">2023-11-15T16:34:54Z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2E309286F8DA4E89901C0EE0551AE5A2_12</vt:lpwstr>
  </property>
  <property fmtid="{D5CDD505-2E9C-101B-9397-08002B2CF9AE}" pid="3" name="KSOProductBuildVer">
    <vt:lpwstr>1033-12.2.0.13266</vt:lpwstr>
  </property>
</Properties>
</file>